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slideLayouts/slideLayout10.xml" ContentType="application/vnd.openxmlformats-officedocument.presentationml.slideLayout+xml"/>
  <Override PartName="/ppt/theme/theme5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723" r:id="rId4"/>
    <p:sldMasterId id="2147483696" r:id="rId5"/>
    <p:sldMasterId id="2147483708" r:id="rId6"/>
  </p:sldMasterIdLst>
  <p:notesMasterIdLst>
    <p:notesMasterId r:id="rId33"/>
  </p:notesMasterIdLst>
  <p:handoutMasterIdLst>
    <p:handoutMasterId r:id="rId34"/>
  </p:handoutMasterIdLst>
  <p:sldIdLst>
    <p:sldId id="290" r:id="rId7"/>
    <p:sldId id="295" r:id="rId8"/>
    <p:sldId id="299" r:id="rId9"/>
    <p:sldId id="300" r:id="rId10"/>
    <p:sldId id="301" r:id="rId11"/>
    <p:sldId id="302" r:id="rId12"/>
    <p:sldId id="303" r:id="rId13"/>
    <p:sldId id="304" r:id="rId14"/>
    <p:sldId id="305" r:id="rId15"/>
    <p:sldId id="322" r:id="rId16"/>
    <p:sldId id="307" r:id="rId17"/>
    <p:sldId id="308" r:id="rId18"/>
    <p:sldId id="323" r:id="rId19"/>
    <p:sldId id="309" r:id="rId20"/>
    <p:sldId id="310" r:id="rId21"/>
    <p:sldId id="312" r:id="rId22"/>
    <p:sldId id="324" r:id="rId23"/>
    <p:sldId id="325" r:id="rId24"/>
    <p:sldId id="313" r:id="rId25"/>
    <p:sldId id="315" r:id="rId26"/>
    <p:sldId id="316" r:id="rId27"/>
    <p:sldId id="317" r:id="rId28"/>
    <p:sldId id="318" r:id="rId29"/>
    <p:sldId id="319" r:id="rId30"/>
    <p:sldId id="320" r:id="rId31"/>
    <p:sldId id="321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4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orient="horz" pos="529">
          <p15:clr>
            <a:srgbClr val="A4A3A4"/>
          </p15:clr>
        </p15:guide>
        <p15:guide id="4" orient="horz" pos="1524">
          <p15:clr>
            <a:srgbClr val="A4A3A4"/>
          </p15:clr>
        </p15:guide>
        <p15:guide id="5" orient="horz" pos="224">
          <p15:clr>
            <a:srgbClr val="A4A3A4"/>
          </p15:clr>
        </p15:guide>
        <p15:guide id="6" pos="226">
          <p15:clr>
            <a:srgbClr val="A4A3A4"/>
          </p15:clr>
        </p15:guide>
        <p15:guide id="7" pos="2880">
          <p15:clr>
            <a:srgbClr val="A4A3A4"/>
          </p15:clr>
        </p15:guide>
        <p15:guide id="8" orient="horz" pos="1904">
          <p15:clr>
            <a:srgbClr val="A4A3A4"/>
          </p15:clr>
        </p15:guide>
        <p15:guide id="9" orient="horz" pos="700">
          <p15:clr>
            <a:srgbClr val="A4A3A4"/>
          </p15:clr>
        </p15:guide>
        <p15:guide id="10" orient="horz" pos="1528">
          <p15:clr>
            <a:srgbClr val="A4A3A4"/>
          </p15:clr>
        </p15:guide>
        <p15:guide id="11" orient="horz" pos="233">
          <p15:clr>
            <a:srgbClr val="A4A3A4"/>
          </p15:clr>
        </p15:guide>
        <p15:guide id="12" orient="horz" pos="1715">
          <p15:clr>
            <a:srgbClr val="A4A3A4"/>
          </p15:clr>
        </p15:guide>
        <p15:guide id="13" orient="horz" pos="203">
          <p15:clr>
            <a:srgbClr val="A4A3A4"/>
          </p15:clr>
        </p15:guide>
        <p15:guide id="14" pos="2733">
          <p15:clr>
            <a:srgbClr val="A4A3A4"/>
          </p15:clr>
        </p15:guide>
        <p15:guide id="15" pos="2830">
          <p15:clr>
            <a:srgbClr val="A4A3A4"/>
          </p15:clr>
        </p15:guide>
        <p15:guide id="16" pos="23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36C4"/>
    <a:srgbClr val="FF00FF"/>
    <a:srgbClr val="0BD760"/>
    <a:srgbClr val="004E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46" autoAdjust="0"/>
    <p:restoredTop sz="77491" autoAdjust="0"/>
  </p:normalViewPr>
  <p:slideViewPr>
    <p:cSldViewPr snapToGrid="0" snapToObjects="1" showGuides="1">
      <p:cViewPr varScale="1">
        <p:scale>
          <a:sx n="56" d="100"/>
          <a:sy n="56" d="100"/>
        </p:scale>
        <p:origin x="2142" y="66"/>
      </p:cViewPr>
      <p:guideLst>
        <p:guide orient="horz" pos="1704"/>
        <p:guide orient="horz" pos="2160"/>
        <p:guide orient="horz" pos="529"/>
        <p:guide orient="horz" pos="1524"/>
        <p:guide orient="horz" pos="224"/>
        <p:guide pos="226"/>
        <p:guide pos="2880"/>
        <p:guide orient="horz" pos="1904"/>
        <p:guide orient="horz" pos="700"/>
        <p:guide orient="horz" pos="1528"/>
        <p:guide orient="horz" pos="233"/>
        <p:guide orient="horz" pos="1715"/>
        <p:guide orient="horz" pos="203"/>
        <p:guide pos="2733"/>
        <p:guide pos="2830"/>
        <p:guide pos="235"/>
      </p:guideLst>
    </p:cSldViewPr>
  </p:slideViewPr>
  <p:outlineViewPr>
    <p:cViewPr>
      <p:scale>
        <a:sx n="33" d="100"/>
        <a:sy n="33" d="100"/>
      </p:scale>
      <p:origin x="0" y="-463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11" d="100"/>
          <a:sy n="111" d="100"/>
        </p:scale>
        <p:origin x="251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B839E4-A057-084B-A8A0-04F0A2C3F0A6}" type="datetimeFigureOut">
              <a:rPr lang="en-US" smtClean="0"/>
              <a:t>2/9/2018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34DCA7-D66F-E34C-A40D-53AA0680A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803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C3A92B-D245-C74A-AD1C-A7E9D68C21D7}" type="datetimeFigureOut">
              <a:rPr lang="en-US" smtClean="0"/>
              <a:t>2/9/2018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3DE2B-9EF7-E44A-8A8D-81262F2C7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85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>
            <a:extLst>
              <a:ext uri="{FF2B5EF4-FFF2-40B4-BE49-F238E27FC236}">
                <a16:creationId xmlns:a16="http://schemas.microsoft.com/office/drawing/2014/main" id="{49E83044-C582-4D19-B157-53E484614D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57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36600" indent="-282575" defTabSz="91757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33475" indent="-225425" defTabSz="91757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587500" indent="-225425" defTabSz="91757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41525" indent="-225425" defTabSz="91757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498725" indent="-225425" defTabSz="9175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55925" indent="-225425" defTabSz="9175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13125" indent="-225425" defTabSz="9175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70325" indent="-225425" defTabSz="9175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4C7FB1F-4807-48F0-A6A3-275D6AAC9153}" type="slidenum">
              <a:rPr lang="en-AU" altLang="en-US" sz="1300" smtClean="0"/>
              <a:pPr>
                <a:spcBef>
                  <a:spcPct val="0"/>
                </a:spcBef>
              </a:pPr>
              <a:t>10</a:t>
            </a:fld>
            <a:endParaRPr lang="en-AU" altLang="en-US" sz="1300"/>
          </a:p>
        </p:txBody>
      </p:sp>
      <p:sp>
        <p:nvSpPr>
          <p:cNvPr id="29699" name="Rectangle 2">
            <a:extLst>
              <a:ext uri="{FF2B5EF4-FFF2-40B4-BE49-F238E27FC236}">
                <a16:creationId xmlns:a16="http://schemas.microsoft.com/office/drawing/2014/main" id="{1AB4CA7C-2B08-4C26-A61A-601285BFC81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9700" name="Rectangle 3">
            <a:extLst>
              <a:ext uri="{FF2B5EF4-FFF2-40B4-BE49-F238E27FC236}">
                <a16:creationId xmlns:a16="http://schemas.microsoft.com/office/drawing/2014/main" id="{9823A6A3-0CC0-4708-BA6C-100D05259B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69002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4290" y="2130425"/>
            <a:ext cx="5352240" cy="1470025"/>
          </a:xfrm>
          <a:prstGeom prst="rect">
            <a:avLst/>
          </a:prstGeom>
        </p:spPr>
        <p:txBody>
          <a:bodyPr anchor="ctr"/>
          <a:lstStyle>
            <a:lvl1pPr algn="l">
              <a:defRPr sz="3000" baseline="0">
                <a:latin typeface="Arial Narrow"/>
                <a:cs typeface="Arial Narrow"/>
              </a:defRPr>
            </a:lvl1pPr>
          </a:lstStyle>
          <a:p>
            <a:r>
              <a:rPr lang="en-AU" dirty="0"/>
              <a:t>TITLE PAGE (30pt Arial Narrow)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290" y="3613923"/>
            <a:ext cx="5352240" cy="63318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SUB HEADLINE / PRESENTER (18pt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846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344634" y="2582358"/>
            <a:ext cx="5326327" cy="1963182"/>
          </a:xfrm>
          <a:prstGeom prst="rect">
            <a:avLst/>
          </a:prstGeom>
        </p:spPr>
        <p:txBody>
          <a:bodyPr vert="horz" anchor="t"/>
          <a:lstStyle>
            <a:lvl1pPr marL="0" indent="0">
              <a:buNone/>
              <a:defRPr sz="3000" baseline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pPr lvl="0"/>
            <a:r>
              <a:rPr lang="en-AU" dirty="0"/>
              <a:t>SECTION BREAK 1 </a:t>
            </a:r>
            <a:br>
              <a:rPr lang="en-AU" dirty="0"/>
            </a:br>
            <a:r>
              <a:rPr lang="en-AU" dirty="0"/>
              <a:t>(30pt Arial Narrow)</a:t>
            </a:r>
          </a:p>
        </p:txBody>
      </p:sp>
    </p:spTree>
    <p:extLst>
      <p:ext uri="{BB962C8B-B14F-4D97-AF65-F5344CB8AC3E}">
        <p14:creationId xmlns:p14="http://schemas.microsoft.com/office/powerpoint/2010/main" val="2967049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8550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line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775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/>
            </a:lvl2pPr>
            <a:lvl3pPr marL="1143000" indent="-228600">
              <a:buFont typeface="Wingdings" charset="2"/>
              <a:buChar char="§"/>
              <a:defRPr sz="1800"/>
            </a:lvl3pPr>
            <a:lvl4pPr>
              <a:defRPr sz="1600"/>
            </a:lvl4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8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770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 marL="742950" indent="-285750">
              <a:buFont typeface="Wingdings" charset="2"/>
              <a:buChar char="§"/>
              <a:defRPr sz="20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9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360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353" y="1315158"/>
            <a:ext cx="3812093" cy="5006471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/>
            </a:lvl2pPr>
            <a:lvl3pPr marL="1143000" indent="-228600">
              <a:buFont typeface="Wingdings" charset="2"/>
              <a:buChar char="§"/>
              <a:defRPr sz="1800"/>
            </a:lvl3pPr>
            <a:lvl4pPr>
              <a:defRPr sz="1600"/>
            </a:lvl4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8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0"/>
          </p:nvPr>
        </p:nvSpPr>
        <p:spPr>
          <a:xfrm>
            <a:off x="4563736" y="1315158"/>
            <a:ext cx="4148524" cy="50064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411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&amp;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844" y="1315158"/>
            <a:ext cx="2484666" cy="5006471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/>
            </a:lvl2pPr>
            <a:lvl3pPr marL="1143000" indent="-228600">
              <a:buFont typeface="Wingdings" charset="2"/>
              <a:buChar char="§"/>
              <a:defRPr sz="1800"/>
            </a:lvl3pPr>
            <a:lvl4pPr>
              <a:defRPr sz="1600"/>
            </a:lvl4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8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0"/>
          </p:nvPr>
        </p:nvSpPr>
        <p:spPr>
          <a:xfrm>
            <a:off x="3216922" y="1315158"/>
            <a:ext cx="5511828" cy="50064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7713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Picture Placeholder 2"/>
          <p:cNvSpPr>
            <a:spLocks noGrp="1"/>
          </p:cNvSpPr>
          <p:nvPr>
            <p:ph type="pic" idx="1"/>
          </p:nvPr>
        </p:nvSpPr>
        <p:spPr>
          <a:xfrm>
            <a:off x="509445" y="1315158"/>
            <a:ext cx="8288662" cy="50064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106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74290" y="2130425"/>
            <a:ext cx="5352240" cy="1470025"/>
          </a:xfrm>
          <a:prstGeom prst="rect">
            <a:avLst/>
          </a:prstGeom>
        </p:spPr>
        <p:txBody>
          <a:bodyPr anchor="ctr"/>
          <a:lstStyle>
            <a:lvl1pPr algn="l">
              <a:defRPr sz="3000" baseline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r>
              <a:rPr lang="en-AU" dirty="0"/>
              <a:t>TITLE PAGE (30pt Arial Narrow)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290" y="3613923"/>
            <a:ext cx="5352240" cy="63318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bg1"/>
                </a:solidFill>
                <a:latin typeface="Arial Narrow"/>
                <a:cs typeface="Arial Narrow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SUB HEADLINE / PRESENTER (18pt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809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41896"/>
            <a:ext cx="8229600" cy="510825"/>
          </a:xfrm>
          <a:prstGeom prst="rect">
            <a:avLst/>
          </a:prstGeom>
        </p:spPr>
        <p:txBody>
          <a:bodyPr/>
          <a:lstStyle>
            <a:lvl1pPr algn="l">
              <a:defRPr sz="2400">
                <a:latin typeface="Arial Narrow"/>
                <a:cs typeface="Arial Narrow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5" name="Slide Number Placeholder 6"/>
          <p:cNvSpPr txBox="1">
            <a:spLocks/>
          </p:cNvSpPr>
          <p:nvPr userDrawn="1"/>
        </p:nvSpPr>
        <p:spPr>
          <a:xfrm>
            <a:off x="4076885" y="6356350"/>
            <a:ext cx="990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4B116A7-1BBE-0246-8B18-68B8A757ECD8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054834" y="638473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180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41896"/>
            <a:ext cx="8229600" cy="510825"/>
          </a:xfrm>
          <a:prstGeom prst="rect">
            <a:avLst/>
          </a:prstGeom>
        </p:spPr>
        <p:txBody>
          <a:bodyPr/>
          <a:lstStyle>
            <a:lvl1pPr algn="l">
              <a:defRPr sz="2400">
                <a:latin typeface="Arial Narrow"/>
                <a:cs typeface="Arial Narrow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231260"/>
            <a:ext cx="8319621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8" name="Slide Number Placeholder 6"/>
          <p:cNvSpPr txBox="1">
            <a:spLocks/>
          </p:cNvSpPr>
          <p:nvPr userDrawn="1"/>
        </p:nvSpPr>
        <p:spPr>
          <a:xfrm>
            <a:off x="4076885" y="6356350"/>
            <a:ext cx="990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4B116A7-1BBE-0246-8B18-68B8A757ECD8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477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41896"/>
            <a:ext cx="8229600" cy="510825"/>
          </a:xfrm>
          <a:prstGeom prst="rect">
            <a:avLst/>
          </a:prstGeom>
        </p:spPr>
        <p:txBody>
          <a:bodyPr/>
          <a:lstStyle>
            <a:lvl1pPr algn="l">
              <a:defRPr sz="2400">
                <a:latin typeface="Arial Narrow"/>
                <a:cs typeface="Arial Narrow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3126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3126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7" name="Slide Number Placeholder 6"/>
          <p:cNvSpPr txBox="1">
            <a:spLocks/>
          </p:cNvSpPr>
          <p:nvPr userDrawn="1"/>
        </p:nvSpPr>
        <p:spPr>
          <a:xfrm>
            <a:off x="4076885" y="6356350"/>
            <a:ext cx="990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4B116A7-1BBE-0246-8B18-68B8A757ECD8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90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&amp;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idx="15"/>
          </p:nvPr>
        </p:nvSpPr>
        <p:spPr>
          <a:xfrm>
            <a:off x="3286278" y="1088125"/>
            <a:ext cx="5511828" cy="47437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41896"/>
            <a:ext cx="8229600" cy="510825"/>
          </a:xfrm>
          <a:prstGeom prst="rect">
            <a:avLst/>
          </a:prstGeom>
        </p:spPr>
        <p:txBody>
          <a:bodyPr/>
          <a:lstStyle>
            <a:lvl1pPr algn="l">
              <a:defRPr sz="2400">
                <a:latin typeface="Arial Narrow"/>
                <a:cs typeface="Arial Narrow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57200" y="1088125"/>
            <a:ext cx="2484666" cy="4743791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/>
            </a:lvl2pPr>
            <a:lvl3pPr marL="1143000" indent="-228600">
              <a:buFont typeface="Wingdings" charset="2"/>
              <a:buChar char="§"/>
              <a:defRPr sz="1800"/>
            </a:lvl3pPr>
            <a:lvl4pPr>
              <a:defRPr sz="1600"/>
            </a:lvl4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7" name="Slide Number Placeholder 6"/>
          <p:cNvSpPr txBox="1">
            <a:spLocks/>
          </p:cNvSpPr>
          <p:nvPr userDrawn="1"/>
        </p:nvSpPr>
        <p:spPr>
          <a:xfrm>
            <a:off x="4076885" y="6356350"/>
            <a:ext cx="990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4B116A7-1BBE-0246-8B18-68B8A757ECD8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839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idx="1"/>
          </p:nvPr>
        </p:nvSpPr>
        <p:spPr>
          <a:xfrm>
            <a:off x="509445" y="1031359"/>
            <a:ext cx="8288662" cy="48715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65607" y="141896"/>
            <a:ext cx="8332500" cy="487491"/>
          </a:xfrm>
          <a:prstGeom prst="rect">
            <a:avLst/>
          </a:prstGeom>
        </p:spPr>
        <p:txBody>
          <a:bodyPr/>
          <a:lstStyle>
            <a:lvl1pPr algn="l">
              <a:defRPr sz="2400"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6"/>
          <p:cNvSpPr txBox="1">
            <a:spLocks/>
          </p:cNvSpPr>
          <p:nvPr userDrawn="1"/>
        </p:nvSpPr>
        <p:spPr>
          <a:xfrm>
            <a:off x="4076885" y="6356350"/>
            <a:ext cx="990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4B116A7-1BBE-0246-8B18-68B8A757ECD8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89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2D4B6-EE30-434F-9350-B00A50B1E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E3569D-358B-43F5-8D8F-E26E9BC275F9}" type="datetime1">
              <a:rPr lang="en-US"/>
              <a:pPr>
                <a:defRPr/>
              </a:pPr>
              <a:t>2/9/2018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7C64D-ED24-45DF-BD73-5C8DB0DD1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87E30-2A67-4369-AFB4-3914BFB1D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851CDB-47D4-4E1D-9A99-63FD9585789D}" type="slidenum">
              <a:rPr lang="en-AU" altLang="en-US"/>
              <a:pPr>
                <a:defRPr/>
              </a:pPr>
              <a:t>‹#›</a:t>
            </a:fld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075827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83494" y="2362514"/>
            <a:ext cx="5494159" cy="1470025"/>
          </a:xfrm>
          <a:prstGeom prst="rect">
            <a:avLst/>
          </a:prstGeom>
        </p:spPr>
        <p:txBody>
          <a:bodyPr anchor="ctr"/>
          <a:lstStyle>
            <a:lvl1pPr algn="l">
              <a:defRPr sz="2800">
                <a:latin typeface="Arial Narrow"/>
                <a:cs typeface="Arial Narrow"/>
              </a:defRPr>
            </a:lvl1pPr>
          </a:lstStyle>
          <a:p>
            <a:r>
              <a:rPr lang="en-US" sz="3000" dirty="0">
                <a:solidFill>
                  <a:srgbClr val="000000"/>
                </a:solidFill>
                <a:latin typeface="Arial Narrow"/>
                <a:cs typeface="Arial Narrow"/>
              </a:rPr>
              <a:t>SECTION BREAK 2 </a:t>
            </a:r>
            <a:br>
              <a:rPr lang="en-US" sz="3000" dirty="0">
                <a:solidFill>
                  <a:srgbClr val="000000"/>
                </a:solidFill>
                <a:latin typeface="Arial Narrow"/>
                <a:cs typeface="Arial Narrow"/>
              </a:rPr>
            </a:br>
            <a:r>
              <a:rPr lang="en-US" sz="3000" dirty="0">
                <a:solidFill>
                  <a:srgbClr val="000000"/>
                </a:solidFill>
                <a:latin typeface="Arial Narrow"/>
                <a:cs typeface="Arial Narrow"/>
              </a:rPr>
              <a:t>(30pt Arial Narrow)</a:t>
            </a:r>
          </a:p>
        </p:txBody>
      </p:sp>
    </p:spTree>
    <p:extLst>
      <p:ext uri="{BB962C8B-B14F-4D97-AF65-F5344CB8AC3E}">
        <p14:creationId xmlns:p14="http://schemas.microsoft.com/office/powerpoint/2010/main" val="307674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slideLayout" Target="../slideLayouts/slideLayout5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0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slideLayout" Target="../slideLayouts/slideLayout13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How to use the Monash Brand template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FDCB2-E1AF-CF45-BF86-32B8D7F4E267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 descr="PPT templates-1-standard-FINAL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233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 templates-1-standard-FINAL-2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27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116A7-1BBE-0246-8B18-68B8A757ECD8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 descr="PPT templates-1-standard-covers-3-1.jpg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57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22" r:id="rId2"/>
    <p:sldLayoutId id="2147483676" r:id="rId3"/>
    <p:sldLayoutId id="2147483720" r:id="rId4"/>
    <p:sldLayoutId id="2147483681" r:id="rId5"/>
    <p:sldLayoutId id="2147483725" r:id="rId6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 templates-1-standard-covers-3-6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89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 templates-1-standard-covers-3-3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60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-templates-1-standard-6.jpg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01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2" r:id="rId3"/>
    <p:sldLayoutId id="2147483718" r:id="rId4"/>
    <p:sldLayoutId id="2147483721" r:id="rId5"/>
    <p:sldLayoutId id="2147483717" r:id="rId6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gggItUc6LQ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MGB2340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2 – Strategic Issues in HRM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92576" y="324839"/>
            <a:ext cx="1538351" cy="569387"/>
          </a:xfrm>
          <a:prstGeom prst="rect">
            <a:avLst/>
          </a:prstGeom>
          <a:noFill/>
        </p:spPr>
        <p:txBody>
          <a:bodyPr wrap="square" lIns="0" tIns="0" bIns="0" rtlCol="0" anchor="t">
            <a:spAutoFit/>
          </a:bodyPr>
          <a:lstStyle/>
          <a:p>
            <a:r>
              <a:rPr lang="en-GB" sz="1850" dirty="0">
                <a:solidFill>
                  <a:srgbClr val="006DAE"/>
                </a:solidFill>
                <a:latin typeface="Arial Narrow"/>
                <a:cs typeface="Arial Narrow"/>
              </a:rPr>
              <a:t>MONASH</a:t>
            </a:r>
            <a:br>
              <a:rPr lang="en-GB" sz="1850" baseline="30000" dirty="0">
                <a:latin typeface="Arial Narrow"/>
                <a:cs typeface="Arial Narrow"/>
              </a:rPr>
            </a:br>
            <a:r>
              <a:rPr lang="en-GB" sz="1850" dirty="0">
                <a:latin typeface="Arial Narrow"/>
                <a:cs typeface="Arial Narrow"/>
              </a:rPr>
              <a:t>Business School</a:t>
            </a:r>
          </a:p>
        </p:txBody>
      </p:sp>
    </p:spTree>
    <p:extLst>
      <p:ext uri="{BB962C8B-B14F-4D97-AF65-F5344CB8AC3E}">
        <p14:creationId xmlns:p14="http://schemas.microsoft.com/office/powerpoint/2010/main" val="332904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Number Placeholder 5">
            <a:extLst>
              <a:ext uri="{FF2B5EF4-FFF2-40B4-BE49-F238E27FC236}">
                <a16:creationId xmlns:a16="http://schemas.microsoft.com/office/drawing/2014/main" id="{971DBAAC-1B2B-45AC-BD2B-33E6EDD8E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843111D-6F8D-472D-9243-C9A78BD50CF3}" type="slidenum">
              <a:rPr lang="en-AU" altLang="en-US" sz="1400" smtClean="0">
                <a:solidFill>
                  <a:srgbClr val="FFFFFF"/>
                </a:solidFill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AU" altLang="en-US" sz="1400">
              <a:solidFill>
                <a:srgbClr val="FFFFFF"/>
              </a:solidFill>
            </a:endParaRP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id="{ADEAAB8A-9C52-44FE-A462-618F25C51B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50" y="549275"/>
            <a:ext cx="6048375" cy="762000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defRPr/>
            </a:pPr>
            <a:r>
              <a:rPr lang="en-US" sz="2600" b="1" dirty="0">
                <a:solidFill>
                  <a:srgbClr val="376092"/>
                </a:solidFill>
              </a:rPr>
              <a:t>HR and the Strategic Management Process</a:t>
            </a:r>
            <a:endParaRPr lang="en-AU" sz="1800" b="1" dirty="0">
              <a:solidFill>
                <a:srgbClr val="376092"/>
              </a:solidFill>
            </a:endParaRPr>
          </a:p>
        </p:txBody>
      </p:sp>
      <p:sp>
        <p:nvSpPr>
          <p:cNvPr id="28676" name="Content Placeholder 1">
            <a:extLst>
              <a:ext uri="{FF2B5EF4-FFF2-40B4-BE49-F238E27FC236}">
                <a16:creationId xmlns:a16="http://schemas.microsoft.com/office/drawing/2014/main" id="{8BB9AAB9-33EC-4F84-8E8C-741BB8AF8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6975"/>
            <a:ext cx="8229600" cy="4876800"/>
          </a:xfrm>
        </p:spPr>
        <p:txBody>
          <a:bodyPr/>
          <a:lstStyle/>
          <a:p>
            <a:r>
              <a:rPr lang="en-US" altLang="en-US" sz="2000" dirty="0"/>
              <a:t>A light-hearted take on </a:t>
            </a:r>
            <a:r>
              <a:rPr lang="en-US" altLang="en-US" sz="2000" dirty="0" err="1"/>
              <a:t>SHRM:Goodfella’s</a:t>
            </a:r>
            <a:r>
              <a:rPr lang="en-US" altLang="en-US" sz="2000" dirty="0"/>
              <a:t> </a:t>
            </a:r>
            <a:r>
              <a:rPr lang="en-US" altLang="en-US" sz="2000" dirty="0">
                <a:hlinkClick r:id="rId3"/>
              </a:rPr>
              <a:t>https://www.youtube.com/watch?v=CgggItUc6LQ</a:t>
            </a:r>
            <a:endParaRPr lang="en-US" altLang="en-US" sz="2000" dirty="0"/>
          </a:p>
          <a:p>
            <a:endParaRPr lang="en-US" altLang="en-US" sz="2000" dirty="0">
              <a:solidFill>
                <a:srgbClr val="0070C0"/>
              </a:solidFill>
            </a:endParaRPr>
          </a:p>
          <a:p>
            <a:endParaRPr lang="en-AU" altLang="en-US" sz="2000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FAABCE-8047-444A-A61A-CFFD2B0795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709" y="1958975"/>
            <a:ext cx="2944618" cy="431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978186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4513F-42E3-4F67-A3DE-3A469410D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HR and the Strategic Management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687DE-D09A-40BA-B2D2-D1A6925DD0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sz="2000" b="1" dirty="0"/>
              <a:t>Strategic Management </a:t>
            </a:r>
          </a:p>
          <a:p>
            <a:pPr>
              <a:defRPr/>
            </a:pPr>
            <a:r>
              <a:rPr lang="en-US" sz="2000" dirty="0"/>
              <a:t>Aims to achieve and sustain competitive advantage </a:t>
            </a:r>
          </a:p>
          <a:p>
            <a:pPr>
              <a:defRPr/>
            </a:pPr>
            <a:r>
              <a:rPr lang="en-US" sz="2000" dirty="0"/>
              <a:t>How, when and where to compete </a:t>
            </a:r>
          </a:p>
          <a:p>
            <a:pPr>
              <a:defRPr/>
            </a:pPr>
            <a:r>
              <a:rPr lang="en-US" sz="2000" dirty="0"/>
              <a:t>Strategic choice depending on mission and goals of the </a:t>
            </a:r>
            <a:r>
              <a:rPr lang="en-US" sz="2000" dirty="0" err="1"/>
              <a:t>organisation</a:t>
            </a:r>
            <a:r>
              <a:rPr lang="en-US" sz="2000" dirty="0"/>
              <a:t>, competitive environment, technology </a:t>
            </a:r>
          </a:p>
          <a:p>
            <a:pPr marL="0" indent="0">
              <a:buNone/>
              <a:defRPr/>
            </a:pPr>
            <a:endParaRPr lang="en-US" sz="2000" dirty="0"/>
          </a:p>
          <a:p>
            <a:pPr marL="0" indent="0">
              <a:buNone/>
              <a:defRPr/>
            </a:pPr>
            <a:r>
              <a:rPr lang="en-US" sz="2000" b="1" dirty="0"/>
              <a:t>Strategic HRM </a:t>
            </a:r>
          </a:p>
          <a:p>
            <a:pPr lvl="1">
              <a:defRPr/>
            </a:pPr>
            <a:r>
              <a:rPr lang="en-US" sz="1600" dirty="0"/>
              <a:t>“The pattern of planned HR deployments and activities intended to enable the firm to achieve its goals” (</a:t>
            </a:r>
            <a:r>
              <a:rPr lang="en-US" sz="1600" dirty="0" err="1"/>
              <a:t>Kramar</a:t>
            </a:r>
            <a:r>
              <a:rPr lang="en-US" sz="1600" dirty="0"/>
              <a:t> et al 2014:56). </a:t>
            </a:r>
          </a:p>
          <a:p>
            <a:pPr lvl="1">
              <a:defRPr/>
            </a:pPr>
            <a:r>
              <a:rPr lang="en-US" sz="1600" dirty="0"/>
              <a:t>Employees are viewed resources that can be exploited/influenced to achieve and sustain competitive advantage </a:t>
            </a:r>
          </a:p>
          <a:p>
            <a:pPr lvl="1">
              <a:defRPr/>
            </a:pPr>
            <a:r>
              <a:rPr lang="en-US" sz="1600" dirty="0"/>
              <a:t>Strategic choices are made about how HRM system depending on business strategy.</a:t>
            </a:r>
          </a:p>
          <a:p>
            <a:pPr lvl="1">
              <a:defRPr/>
            </a:pPr>
            <a:r>
              <a:rPr lang="en-US" sz="1600" dirty="0"/>
              <a:t>HRM’s role is to ensure a company’s human resources provide it with a competitive advantage </a:t>
            </a:r>
            <a:endParaRPr lang="en-AU" sz="1600" dirty="0">
              <a:solidFill>
                <a:srgbClr val="0070C0"/>
              </a:solidFill>
            </a:endParaRPr>
          </a:p>
          <a:p>
            <a:pPr marL="457200" lvl="1" indent="0">
              <a:buNone/>
              <a:defRPr/>
            </a:pPr>
            <a:endParaRPr 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455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0CCD2-2C16-4C34-823A-CC591FB40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Resource Based View (RBV)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FD6EF-09DD-4A22-98E5-792B1FD371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en-US" dirty="0"/>
              <a:t>HRM can play a strategic role by seeking sources of internal competitive advantage </a:t>
            </a:r>
            <a:r>
              <a:rPr lang="en-US" altLang="en-US" b="1" dirty="0">
                <a:solidFill>
                  <a:srgbClr val="D336C4"/>
                </a:solidFill>
              </a:rPr>
              <a:t>(Your Employees)</a:t>
            </a:r>
            <a:r>
              <a:rPr lang="en-US" altLang="en-US" dirty="0"/>
              <a:t> that are valuable, rare, inimitable and non-substitutable. </a:t>
            </a:r>
          </a:p>
          <a:p>
            <a:endParaRPr lang="en-US" altLang="en-US" dirty="0"/>
          </a:p>
          <a:p>
            <a:r>
              <a:rPr lang="en-US" altLang="en-US" dirty="0"/>
              <a:t>The resource-based view of HRM (RBV) (Barney and Wright, 1998) </a:t>
            </a:r>
            <a:r>
              <a:rPr lang="en-US" altLang="en-US" dirty="0" err="1"/>
              <a:t>hypothesised</a:t>
            </a:r>
            <a:r>
              <a:rPr lang="en-US" altLang="en-US" dirty="0"/>
              <a:t> that </a:t>
            </a:r>
            <a:r>
              <a:rPr lang="en-US" altLang="en-US" dirty="0">
                <a:solidFill>
                  <a:srgbClr val="D336C4"/>
                </a:solidFill>
              </a:rPr>
              <a:t>people and (more importantly) how they are managed are a source of competitive advantage </a:t>
            </a:r>
            <a:r>
              <a:rPr lang="en-US" altLang="en-US" dirty="0"/>
              <a:t>(</a:t>
            </a:r>
            <a:r>
              <a:rPr lang="en-US" altLang="en-US" dirty="0" err="1"/>
              <a:t>ie</a:t>
            </a:r>
            <a:r>
              <a:rPr lang="en-US" altLang="en-US" dirty="0"/>
              <a:t> </a:t>
            </a:r>
            <a:r>
              <a:rPr lang="en-AU" altLang="en-US" dirty="0"/>
              <a:t>People are the most valuable resource)</a:t>
            </a:r>
            <a:endParaRPr lang="en-AU" altLang="en-US" dirty="0">
              <a:solidFill>
                <a:srgbClr val="0070C0"/>
              </a:solidFill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8412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AC877F-A23C-4907-A19E-EC4BCD943A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AU" dirty="0"/>
              <a:t>Strategic HRM</a:t>
            </a:r>
          </a:p>
        </p:txBody>
      </p:sp>
    </p:spTree>
    <p:extLst>
      <p:ext uri="{BB962C8B-B14F-4D97-AF65-F5344CB8AC3E}">
        <p14:creationId xmlns:p14="http://schemas.microsoft.com/office/powerpoint/2010/main" val="2168638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FB8C0-FFC4-4047-B8D4-A7E1AE288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Definitions of SHRM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15A94-0BB4-4F91-8AB7-B318692DC6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en-US" dirty="0"/>
              <a:t>“the pattern of planned human resource deployments and activities intended to enable an organization to achieve its goals” (Wright &amp; McMahan, 1992: 298)</a:t>
            </a:r>
          </a:p>
          <a:p>
            <a:endParaRPr lang="en-US" altLang="en-US" dirty="0"/>
          </a:p>
          <a:p>
            <a:r>
              <a:rPr lang="en-US" altLang="en-US" dirty="0"/>
              <a:t>SHRM is “devoted to exploring HR’s role in supporting business strategy” (Wright, Dunford &amp; Snell, 2001: 701) </a:t>
            </a:r>
          </a:p>
          <a:p>
            <a:endParaRPr lang="en-US" altLang="en-US" dirty="0"/>
          </a:p>
          <a:p>
            <a:r>
              <a:rPr lang="en-US" altLang="en-US" dirty="0"/>
              <a:t>SHRM implies a concern with the ways in which HRM is critical to </a:t>
            </a:r>
            <a:r>
              <a:rPr lang="en-US" altLang="en-US" dirty="0" err="1"/>
              <a:t>organisational</a:t>
            </a:r>
            <a:r>
              <a:rPr lang="en-US" altLang="en-US" dirty="0"/>
              <a:t> effectiveness (Boxall &amp; Purcell, 2000: 183) </a:t>
            </a:r>
            <a:endParaRPr lang="en-AU" altLang="en-US" dirty="0">
              <a:solidFill>
                <a:srgbClr val="0070C0"/>
              </a:solidFill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7784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E9B52-F4B2-4435-A448-49D21D093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Approaches to SHRM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0385F-4579-48F8-BFDB-4A227ACE8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020244"/>
            <a:ext cx="8319621" cy="4525963"/>
          </a:xfrm>
        </p:spPr>
        <p:txBody>
          <a:bodyPr/>
          <a:lstStyle/>
          <a:p>
            <a:r>
              <a:rPr lang="en-US" altLang="en-US" dirty="0">
                <a:solidFill>
                  <a:srgbClr val="7030A0"/>
                </a:solidFill>
              </a:rPr>
              <a:t>Best Practice (Universalist approach) </a:t>
            </a:r>
            <a:r>
              <a:rPr lang="en-US" altLang="en-US" dirty="0"/>
              <a:t>posits that some HR practices are always better than others and all </a:t>
            </a:r>
            <a:r>
              <a:rPr lang="en-US" altLang="en-US" dirty="0" err="1"/>
              <a:t>organisations</a:t>
            </a:r>
            <a:r>
              <a:rPr lang="en-US" altLang="en-US" dirty="0"/>
              <a:t> should adopt them (Pfeffer, 1984)</a:t>
            </a:r>
          </a:p>
          <a:p>
            <a:endParaRPr lang="en-US" altLang="en-US" dirty="0"/>
          </a:p>
          <a:p>
            <a:r>
              <a:rPr lang="en-US" altLang="en-US" dirty="0">
                <a:solidFill>
                  <a:srgbClr val="7030A0"/>
                </a:solidFill>
              </a:rPr>
              <a:t>Best Fit (Contingency approach) </a:t>
            </a:r>
            <a:r>
              <a:rPr lang="en-US" altLang="en-US" dirty="0"/>
              <a:t>HR strategy will be more effective when it is appropriately integrated with its specific </a:t>
            </a:r>
            <a:r>
              <a:rPr lang="en-US" altLang="en-US" dirty="0" err="1"/>
              <a:t>organisational</a:t>
            </a:r>
            <a:r>
              <a:rPr lang="en-US" altLang="en-US" dirty="0"/>
              <a:t> and broader environmental context. </a:t>
            </a:r>
          </a:p>
          <a:p>
            <a:endParaRPr lang="en-US" altLang="en-US" dirty="0"/>
          </a:p>
          <a:p>
            <a:r>
              <a:rPr lang="en-US" altLang="en-US" dirty="0">
                <a:solidFill>
                  <a:srgbClr val="7030A0"/>
                </a:solidFill>
              </a:rPr>
              <a:t>The configurational approach </a:t>
            </a:r>
            <a:r>
              <a:rPr lang="en-US" altLang="en-US" dirty="0"/>
              <a:t>HR strategy will be more effective when it is appropriately integrated with its specific </a:t>
            </a:r>
            <a:r>
              <a:rPr lang="en-US" altLang="en-US" dirty="0" err="1"/>
              <a:t>organisational</a:t>
            </a:r>
            <a:r>
              <a:rPr lang="en-US" altLang="en-US" dirty="0"/>
              <a:t> and broader environmental context.</a:t>
            </a:r>
            <a:endParaRPr lang="en-AU" altLang="en-US" dirty="0">
              <a:solidFill>
                <a:srgbClr val="0070C0"/>
              </a:solidFill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86007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E9B52-F4B2-4435-A448-49D21D093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Approaches to SHRM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0385F-4579-48F8-BFDB-4A227ACE8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020244"/>
            <a:ext cx="8319621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000" dirty="0">
                <a:solidFill>
                  <a:srgbClr val="7030A0"/>
                </a:solidFill>
              </a:rPr>
              <a:t>BEST PRACTICE</a:t>
            </a:r>
          </a:p>
          <a:p>
            <a:r>
              <a:rPr lang="en-US" altLang="en-US" sz="2000" dirty="0"/>
              <a:t>support for micro level best practice HRM in the areas of selection, training and appraisal </a:t>
            </a:r>
          </a:p>
          <a:p>
            <a:pPr lvl="1"/>
            <a:r>
              <a:rPr lang="en-US" altLang="en-US" sz="1600" dirty="0"/>
              <a:t>the importance of the structured interview around job relevant factors for example is largely accepted  </a:t>
            </a:r>
          </a:p>
          <a:p>
            <a:pPr lvl="1"/>
            <a:r>
              <a:rPr lang="en-US" altLang="en-US" sz="1600" dirty="0"/>
              <a:t>value of ability testing </a:t>
            </a:r>
          </a:p>
          <a:p>
            <a:pPr lvl="1"/>
            <a:r>
              <a:rPr lang="en-US" altLang="en-US" sz="1600" dirty="0"/>
              <a:t>executives are better suited to outcomes based rather than </a:t>
            </a:r>
            <a:r>
              <a:rPr lang="en-US" altLang="en-US" sz="1600" dirty="0" err="1"/>
              <a:t>behavioural</a:t>
            </a:r>
            <a:r>
              <a:rPr lang="en-US" altLang="en-US" sz="1600" dirty="0"/>
              <a:t> performance appraisals </a:t>
            </a:r>
          </a:p>
          <a:p>
            <a:endParaRPr lang="en-US" altLang="en-US" sz="2000" dirty="0"/>
          </a:p>
          <a:p>
            <a:r>
              <a:rPr lang="en-US" altLang="en-US" sz="2000" dirty="0"/>
              <a:t>BUT Political, </a:t>
            </a:r>
            <a:r>
              <a:rPr lang="en-US" altLang="en-US" sz="2000" dirty="0" err="1"/>
              <a:t>labour</a:t>
            </a:r>
            <a:r>
              <a:rPr lang="en-US" altLang="en-US" sz="2000" dirty="0"/>
              <a:t>, union and cultural differences weaken BP relevance, and, </a:t>
            </a:r>
          </a:p>
          <a:p>
            <a:pPr lvl="1"/>
            <a:r>
              <a:rPr lang="en-US" altLang="en-US" sz="1600" dirty="0"/>
              <a:t>Too many ‘best practice’ models </a:t>
            </a:r>
          </a:p>
          <a:p>
            <a:pPr lvl="1"/>
            <a:r>
              <a:rPr lang="en-US" altLang="en-US" sz="1600" dirty="0"/>
              <a:t>Lack of specified pathways to achieve improved performance.</a:t>
            </a:r>
            <a:endParaRPr lang="en-AU" altLang="en-US" sz="1600" dirty="0">
              <a:solidFill>
                <a:srgbClr val="0070C0"/>
              </a:solidFill>
            </a:endParaRPr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295315-0B12-444A-A13A-FCDF843BF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8050" y="4408780"/>
            <a:ext cx="1428750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264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E9B52-F4B2-4435-A448-49D21D093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Approaches to SHRM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0385F-4579-48F8-BFDB-4A227ACE8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020244"/>
            <a:ext cx="8319621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000" dirty="0">
                <a:solidFill>
                  <a:srgbClr val="7030A0"/>
                </a:solidFill>
              </a:rPr>
              <a:t>BEST FIT </a:t>
            </a:r>
          </a:p>
          <a:p>
            <a:r>
              <a:rPr lang="en-US" altLang="en-US" sz="2000" dirty="0"/>
              <a:t>Considers the </a:t>
            </a:r>
            <a:r>
              <a:rPr lang="en-US" altLang="en-US" sz="2000" dirty="0" err="1"/>
              <a:t>organisation</a:t>
            </a:r>
            <a:r>
              <a:rPr lang="en-US" altLang="en-US" sz="2000" dirty="0"/>
              <a:t> life cycle; </a:t>
            </a:r>
          </a:p>
          <a:p>
            <a:r>
              <a:rPr lang="en-US" altLang="en-US" sz="2000" dirty="0"/>
              <a:t>Strategic management styles, defenders, </a:t>
            </a:r>
            <a:r>
              <a:rPr lang="en-US" altLang="en-US" sz="2000" dirty="0" err="1"/>
              <a:t>analysers</a:t>
            </a:r>
            <a:r>
              <a:rPr lang="en-US" altLang="en-US" sz="2000" dirty="0"/>
              <a:t>, prospectors reactors (Miles and Snow (1978, 2000); and, Key strength: </a:t>
            </a:r>
          </a:p>
          <a:p>
            <a:r>
              <a:rPr lang="en-US" altLang="en-US" sz="2000" dirty="0"/>
              <a:t>Integrates HR with the </a:t>
            </a:r>
            <a:r>
              <a:rPr lang="en-US" altLang="en-US" sz="2000" dirty="0" err="1"/>
              <a:t>organisation</a:t>
            </a:r>
            <a:r>
              <a:rPr lang="en-US" altLang="en-US" sz="2000" dirty="0"/>
              <a:t> and the environment Some criticisms: </a:t>
            </a:r>
          </a:p>
          <a:p>
            <a:pPr lvl="1"/>
            <a:r>
              <a:rPr lang="en-US" altLang="en-US" sz="1600" dirty="0"/>
              <a:t>Overly simplistic – fit is complex </a:t>
            </a:r>
          </a:p>
          <a:p>
            <a:pPr lvl="1"/>
            <a:r>
              <a:rPr lang="en-US" altLang="en-US" sz="1600" dirty="0"/>
              <a:t>Focus on org level – lack of consideration of employee interests </a:t>
            </a:r>
            <a:endParaRPr lang="en-AU" altLang="en-US" sz="1200" dirty="0">
              <a:solidFill>
                <a:srgbClr val="0070C0"/>
              </a:solidFill>
            </a:endParaRPr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A74652-AC7F-41C8-B99B-7847DB5F9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08" y="3764068"/>
            <a:ext cx="3415885" cy="231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060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E9B52-F4B2-4435-A448-49D21D093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Approaches to SHRM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0385F-4579-48F8-BFDB-4A227ACE8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020244"/>
            <a:ext cx="8319621" cy="4525963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sz="2000" dirty="0">
                <a:solidFill>
                  <a:srgbClr val="7030A0"/>
                </a:solidFill>
              </a:rPr>
              <a:t>CONFIGURATIONAL - INTEGRATION AND ADAPTATION</a:t>
            </a:r>
          </a:p>
          <a:p>
            <a:pPr>
              <a:defRPr/>
            </a:pPr>
            <a:r>
              <a:rPr lang="en-US" sz="2000" dirty="0"/>
              <a:t>Its concern is to ensure: </a:t>
            </a:r>
          </a:p>
          <a:p>
            <a:pPr>
              <a:defRPr/>
            </a:pPr>
            <a:r>
              <a:rPr lang="en-US" sz="2000" dirty="0"/>
              <a:t>HRM is fully integrated with </a:t>
            </a:r>
            <a:r>
              <a:rPr lang="en-US" sz="2000" dirty="0" err="1"/>
              <a:t>organisational</a:t>
            </a:r>
            <a:r>
              <a:rPr lang="en-US" sz="2000" dirty="0"/>
              <a:t> strategy; </a:t>
            </a:r>
          </a:p>
          <a:p>
            <a:pPr>
              <a:defRPr/>
            </a:pPr>
            <a:r>
              <a:rPr lang="en-US" sz="2000" dirty="0"/>
              <a:t>Coherent HR policies /activities (internal synergy) </a:t>
            </a:r>
          </a:p>
          <a:p>
            <a:pPr>
              <a:defRPr/>
            </a:pPr>
            <a:r>
              <a:rPr lang="en-US" sz="2000" dirty="0"/>
              <a:t>Involvement of line managers and employees. </a:t>
            </a:r>
          </a:p>
          <a:p>
            <a:pPr>
              <a:defRPr/>
            </a:pPr>
            <a:endParaRPr lang="en-US" sz="2000" dirty="0">
              <a:solidFill>
                <a:srgbClr val="0070C0"/>
              </a:solidFill>
            </a:endParaRPr>
          </a:p>
          <a:p>
            <a:pPr>
              <a:defRPr/>
            </a:pPr>
            <a:r>
              <a:rPr lang="en-US" sz="1800" dirty="0"/>
              <a:t>Linking people management to strategy is primarily concerned with explaining why some firms succeed, whilst others do not. </a:t>
            </a:r>
          </a:p>
          <a:p>
            <a:pPr>
              <a:defRPr/>
            </a:pPr>
            <a:r>
              <a:rPr lang="en-US" sz="1800" dirty="0"/>
              <a:t>Strategic HRM is concerned with understanding the unique contribution of HR to business performance. </a:t>
            </a:r>
          </a:p>
          <a:p>
            <a:pPr>
              <a:defRPr/>
            </a:pPr>
            <a:r>
              <a:rPr lang="en-US" sz="1800" dirty="0"/>
              <a:t>First order goals: </a:t>
            </a:r>
          </a:p>
          <a:p>
            <a:pPr lvl="1">
              <a:defRPr/>
            </a:pPr>
            <a:r>
              <a:rPr lang="en-US" sz="1050" dirty="0"/>
              <a:t>Productivity – making </a:t>
            </a:r>
            <a:r>
              <a:rPr lang="en-US" sz="1050" dirty="0" err="1"/>
              <a:t>labour</a:t>
            </a:r>
            <a:r>
              <a:rPr lang="en-US" sz="1050" dirty="0"/>
              <a:t> productive </a:t>
            </a:r>
          </a:p>
          <a:p>
            <a:pPr lvl="1">
              <a:defRPr/>
            </a:pPr>
            <a:r>
              <a:rPr lang="en-US" sz="1050" dirty="0"/>
              <a:t>Adaptability – flexibility </a:t>
            </a:r>
          </a:p>
          <a:p>
            <a:pPr lvl="1">
              <a:defRPr/>
            </a:pPr>
            <a:r>
              <a:rPr lang="en-US" sz="1050" dirty="0"/>
              <a:t>Legitimacy </a:t>
            </a:r>
            <a:endParaRPr lang="en-AU" sz="1050" dirty="0">
              <a:solidFill>
                <a:srgbClr val="0070C0"/>
              </a:solidFill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26609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E9B52-F4B2-4435-A448-49D21D093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Issues and Tensions in HRM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0385F-4579-48F8-BFDB-4A227ACE8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020244"/>
            <a:ext cx="5903083" cy="4525963"/>
          </a:xfrm>
        </p:spPr>
        <p:txBody>
          <a:bodyPr/>
          <a:lstStyle/>
          <a:p>
            <a:pPr>
              <a:defRPr/>
            </a:pPr>
            <a:r>
              <a:rPr lang="en-US" sz="2800" dirty="0"/>
              <a:t>The problem of </a:t>
            </a:r>
            <a:r>
              <a:rPr lang="en-US" sz="2800" dirty="0" err="1"/>
              <a:t>labour</a:t>
            </a:r>
            <a:r>
              <a:rPr lang="en-US" sz="2800" dirty="0"/>
              <a:t> scarcity </a:t>
            </a:r>
          </a:p>
          <a:p>
            <a:pPr>
              <a:defRPr/>
            </a:pPr>
            <a:r>
              <a:rPr lang="en-US" sz="2800" dirty="0" err="1"/>
              <a:t>Labour</a:t>
            </a:r>
            <a:r>
              <a:rPr lang="en-US" sz="2800" dirty="0"/>
              <a:t> motivation V control </a:t>
            </a:r>
          </a:p>
          <a:p>
            <a:pPr>
              <a:defRPr/>
            </a:pPr>
            <a:r>
              <a:rPr lang="en-US" sz="2800" dirty="0"/>
              <a:t>Change tensions – flexibility vs commitment </a:t>
            </a:r>
          </a:p>
          <a:p>
            <a:pPr>
              <a:defRPr/>
            </a:pPr>
            <a:r>
              <a:rPr lang="en-US" sz="2800" dirty="0"/>
              <a:t>Management power V social legitimacy </a:t>
            </a:r>
          </a:p>
          <a:p>
            <a:pPr>
              <a:defRPr/>
            </a:pPr>
            <a:r>
              <a:rPr lang="en-US" sz="2800" dirty="0"/>
              <a:t>Complexity and politics in management </a:t>
            </a:r>
          </a:p>
          <a:p>
            <a:pPr>
              <a:defRPr/>
            </a:pPr>
            <a:r>
              <a:rPr lang="en-US" sz="2800" dirty="0"/>
              <a:t>Variations in institutional supports and societal resources (Boxall &amp; Purcell 2011) </a:t>
            </a:r>
            <a:endParaRPr lang="en-AU" sz="1200" dirty="0">
              <a:solidFill>
                <a:srgbClr val="0070C0"/>
              </a:solidFill>
            </a:endParaRPr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243E2D-9AD8-4F4B-A61A-FF0E85C45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0282" y="1294228"/>
            <a:ext cx="2551669" cy="168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70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/>
              <a:t>Learning Outcomes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914400" lvl="1" indent="-457200">
              <a:buAutoNum type="arabicPeriod"/>
            </a:pPr>
            <a:r>
              <a:rPr lang="en-US" altLang="en-US" dirty="0"/>
              <a:t>Define and describe the strategic management process </a:t>
            </a:r>
          </a:p>
          <a:p>
            <a:pPr marL="457200" lvl="1" indent="0">
              <a:buNone/>
            </a:pPr>
            <a:endParaRPr lang="en-US" altLang="en-US" dirty="0"/>
          </a:p>
          <a:p>
            <a:pPr marL="457200" lvl="1" indent="0">
              <a:buNone/>
            </a:pPr>
            <a:r>
              <a:rPr lang="en-US" altLang="en-US" dirty="0"/>
              <a:t>2. Examine theoretical approaches that integrate HR with and the strategic management process </a:t>
            </a:r>
          </a:p>
          <a:p>
            <a:pPr marL="457200" lvl="1" indent="0">
              <a:buNone/>
            </a:pPr>
            <a:endParaRPr lang="en-US" altLang="en-US" dirty="0"/>
          </a:p>
          <a:p>
            <a:pPr marL="457200" lvl="1" indent="0">
              <a:buNone/>
            </a:pPr>
            <a:r>
              <a:rPr lang="en-US" altLang="en-US" dirty="0"/>
              <a:t>3. Consider the ‘HR Black Box’ and the role of the HR function</a:t>
            </a:r>
            <a:endParaRPr lang="en-AU" alt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5330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B0922-5FCC-4E99-A051-2C666C538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Issues and Tensions in HRM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E4154-13B5-4F88-B8E0-9347DA9FF0A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b="1" dirty="0"/>
              <a:t>Line Manager Influence</a:t>
            </a:r>
          </a:p>
          <a:p>
            <a:pPr>
              <a:defRPr/>
            </a:pPr>
            <a:r>
              <a:rPr lang="en-US" dirty="0"/>
              <a:t>Ties usually stronger between a work team and line manager than with higher management: </a:t>
            </a:r>
          </a:p>
          <a:p>
            <a:pPr>
              <a:defRPr/>
            </a:pPr>
            <a:r>
              <a:rPr lang="en-US" dirty="0">
                <a:solidFill>
                  <a:srgbClr val="D336C4"/>
                </a:solidFill>
              </a:rPr>
              <a:t>The ‘immediate supervisor plays a critical role as a key agent of the </a:t>
            </a:r>
            <a:r>
              <a:rPr lang="en-US" dirty="0" err="1">
                <a:solidFill>
                  <a:srgbClr val="D336C4"/>
                </a:solidFill>
              </a:rPr>
              <a:t>organisation</a:t>
            </a:r>
            <a:r>
              <a:rPr lang="en-US" dirty="0">
                <a:solidFill>
                  <a:srgbClr val="D336C4"/>
                </a:solidFill>
              </a:rPr>
              <a:t> through which members form their perceptions of the </a:t>
            </a:r>
            <a:r>
              <a:rPr lang="en-US" dirty="0" err="1">
                <a:solidFill>
                  <a:srgbClr val="D336C4"/>
                </a:solidFill>
              </a:rPr>
              <a:t>organisation</a:t>
            </a:r>
            <a:r>
              <a:rPr lang="en-US" dirty="0">
                <a:solidFill>
                  <a:srgbClr val="D336C4"/>
                </a:solidFill>
              </a:rPr>
              <a:t>’ (</a:t>
            </a:r>
            <a:r>
              <a:rPr lang="en-US" dirty="0" err="1">
                <a:solidFill>
                  <a:srgbClr val="D336C4"/>
                </a:solidFill>
              </a:rPr>
              <a:t>Liden</a:t>
            </a:r>
            <a:r>
              <a:rPr lang="en-US" dirty="0">
                <a:solidFill>
                  <a:srgbClr val="D336C4"/>
                </a:solidFill>
              </a:rPr>
              <a:t>, Bauer and Erdogan, 2004); </a:t>
            </a:r>
          </a:p>
          <a:p>
            <a:pPr>
              <a:defRPr/>
            </a:pPr>
            <a:r>
              <a:rPr lang="en-US" dirty="0"/>
              <a:t>Thus, research on the links between HRM and performance needs to take account of the mediating role of line managers </a:t>
            </a:r>
            <a:endParaRPr lang="en-AU" sz="1100" dirty="0">
              <a:solidFill>
                <a:srgbClr val="0070C0"/>
              </a:solidFill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31631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26CDC-48F6-4647-A26D-9CD9614C5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Issues and Tensions in HRM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9DDE1-4CC8-4CF7-85AD-AF92F7BC266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b="1" dirty="0"/>
              <a:t>Respect for the HR Professional</a:t>
            </a:r>
          </a:p>
          <a:p>
            <a:pPr>
              <a:defRPr/>
            </a:pPr>
            <a:r>
              <a:rPr lang="en-US" dirty="0"/>
              <a:t>Keith H. Hammond in his 2005 Fast Company article, </a:t>
            </a:r>
            <a:r>
              <a:rPr lang="en-US" dirty="0">
                <a:solidFill>
                  <a:srgbClr val="D336C4"/>
                </a:solidFill>
              </a:rPr>
              <a:t>Why We Hate HR </a:t>
            </a:r>
          </a:p>
          <a:p>
            <a:pPr marL="0" indent="0">
              <a:buNone/>
              <a:defRPr/>
            </a:pPr>
            <a:r>
              <a:rPr lang="en-US" dirty="0"/>
              <a:t>	</a:t>
            </a:r>
            <a:r>
              <a:rPr lang="en-US" sz="2000" dirty="0"/>
              <a:t>“..HR is the corporate function with the greatest potential and also the one that most consistently under delivers”</a:t>
            </a:r>
          </a:p>
          <a:p>
            <a:pPr marL="0" indent="0">
              <a:buNone/>
              <a:defRPr/>
            </a:pPr>
            <a:endParaRPr lang="en-US" sz="2000" dirty="0"/>
          </a:p>
          <a:p>
            <a:pPr marL="0" indent="0">
              <a:buNone/>
              <a:defRPr/>
            </a:pPr>
            <a:r>
              <a:rPr lang="en-US" b="1" dirty="0"/>
              <a:t>According to Boxall and Purcell (2011):</a:t>
            </a:r>
          </a:p>
          <a:p>
            <a:pPr lvl="1">
              <a:defRPr/>
            </a:pPr>
            <a:r>
              <a:rPr lang="en-US" dirty="0"/>
              <a:t>HR needs to be supported by the actions of line managers and the support of members of the top management team (TMT) </a:t>
            </a:r>
          </a:p>
          <a:p>
            <a:pPr lvl="1">
              <a:defRPr/>
            </a:pPr>
            <a:r>
              <a:rPr lang="en-US" dirty="0"/>
              <a:t>In practice this may not be the case (policy v practice).  </a:t>
            </a:r>
            <a:endParaRPr lang="en-AU" sz="700" dirty="0">
              <a:solidFill>
                <a:srgbClr val="0070C0"/>
              </a:solidFill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23504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DC4B7-2F46-42B7-8B10-1B7243A0C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Strategy for HR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60B6C-BD32-4413-A6C8-8D38C5B0C60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altLang="en-US" dirty="0"/>
              <a:t>Strong HRM = High in distinctiveness, consistency and consensus</a:t>
            </a:r>
          </a:p>
          <a:p>
            <a:endParaRPr lang="en-AU" altLang="en-US" dirty="0"/>
          </a:p>
          <a:p>
            <a:pPr algn="r"/>
            <a:r>
              <a:rPr lang="en-AU" altLang="en-US" dirty="0"/>
              <a:t>(Bowen &amp; </a:t>
            </a:r>
            <a:r>
              <a:rPr lang="en-AU" altLang="en-US" dirty="0" err="1"/>
              <a:t>Ostroff</a:t>
            </a:r>
            <a:r>
              <a:rPr lang="en-AU" altLang="en-US" dirty="0"/>
              <a:t>, 2004)</a:t>
            </a: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83233C-0E6D-42D4-B11F-4B6FE5C51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732" y="2612745"/>
            <a:ext cx="2732357" cy="3034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1540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DC4B7-2F46-42B7-8B10-1B7243A0C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Strong HRM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60B6C-BD32-4413-A6C8-8D38C5B0C6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2189" y="921771"/>
            <a:ext cx="8319621" cy="4525963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AU" sz="2000" b="1" dirty="0"/>
              <a:t>Distinctiveness</a:t>
            </a:r>
          </a:p>
          <a:p>
            <a:pPr>
              <a:defRPr/>
            </a:pPr>
            <a:r>
              <a:rPr lang="en-AU" sz="2000" b="1" dirty="0"/>
              <a:t>Features that allow the HRM practice to stand out in the work environment</a:t>
            </a:r>
            <a:endParaRPr lang="en-AU" sz="1100" dirty="0"/>
          </a:p>
          <a:p>
            <a:pPr>
              <a:defRPr/>
            </a:pPr>
            <a:endParaRPr lang="en-AU" sz="1100" dirty="0"/>
          </a:p>
          <a:p>
            <a:pPr marL="457200" indent="-457200">
              <a:defRPr/>
            </a:pPr>
            <a:r>
              <a:rPr lang="en-AU" sz="1800" b="1" dirty="0"/>
              <a:t>Visibility</a:t>
            </a:r>
            <a:r>
              <a:rPr lang="en-AU" sz="1800" dirty="0"/>
              <a:t> – the degree to which these practices are readily observable</a:t>
            </a:r>
          </a:p>
          <a:p>
            <a:pPr marL="457200" indent="-457200">
              <a:defRPr/>
            </a:pPr>
            <a:endParaRPr lang="en-AU" sz="1800" dirty="0"/>
          </a:p>
          <a:p>
            <a:pPr marL="457200" indent="-457200">
              <a:defRPr/>
            </a:pPr>
            <a:r>
              <a:rPr lang="en-AU" sz="1800" b="1" dirty="0"/>
              <a:t>Understandability </a:t>
            </a:r>
            <a:r>
              <a:rPr lang="en-AU" sz="1800" dirty="0"/>
              <a:t>– A lack of ambiguity and ease of comprehension of HRM practice content</a:t>
            </a:r>
          </a:p>
          <a:p>
            <a:pPr marL="457200" indent="-457200">
              <a:defRPr/>
            </a:pPr>
            <a:endParaRPr lang="en-AU" sz="1800" dirty="0"/>
          </a:p>
          <a:p>
            <a:pPr marL="457200" indent="-457200">
              <a:defRPr/>
            </a:pPr>
            <a:r>
              <a:rPr lang="en-AU" sz="1800" b="1" dirty="0"/>
              <a:t>Legitimacy of authority </a:t>
            </a:r>
            <a:r>
              <a:rPr lang="en-AU" sz="1800" dirty="0"/>
              <a:t>– whether the HRM function is perceived as a high-status, high credibility function and activity</a:t>
            </a:r>
          </a:p>
          <a:p>
            <a:pPr marL="457200" indent="-457200">
              <a:defRPr/>
            </a:pPr>
            <a:endParaRPr lang="en-AU" sz="1800" dirty="0"/>
          </a:p>
          <a:p>
            <a:pPr marL="457200" indent="-457200">
              <a:defRPr/>
            </a:pPr>
            <a:r>
              <a:rPr lang="en-AU" sz="1800" b="1" dirty="0"/>
              <a:t>Relevance</a:t>
            </a:r>
            <a:r>
              <a:rPr lang="en-AU" sz="1800" dirty="0"/>
              <a:t> – whether HRM practices are defined In such as way that employees see these practices as relevant to a shared goal</a:t>
            </a:r>
            <a:endParaRPr lang="en-AU" sz="18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597673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DC4B7-2F46-42B7-8B10-1B7243A0C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Strong HRM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60B6C-BD32-4413-A6C8-8D38C5B0C6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2189" y="921771"/>
            <a:ext cx="8319621" cy="4525963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AU" sz="2000" b="1" dirty="0"/>
              <a:t>Consistency</a:t>
            </a:r>
          </a:p>
          <a:p>
            <a:pPr marL="0" indent="0">
              <a:buNone/>
              <a:defRPr/>
            </a:pPr>
            <a:endParaRPr lang="en-AU" sz="2000" b="1" dirty="0"/>
          </a:p>
          <a:p>
            <a:pPr>
              <a:defRPr/>
            </a:pPr>
            <a:r>
              <a:rPr lang="en-AU" sz="2000" dirty="0"/>
              <a:t>Is established when there is agreement amongst employees and managers</a:t>
            </a:r>
          </a:p>
          <a:p>
            <a:pPr>
              <a:defRPr/>
            </a:pPr>
            <a:endParaRPr lang="en-AU" sz="1200" dirty="0"/>
          </a:p>
          <a:p>
            <a:pPr>
              <a:defRPr/>
            </a:pPr>
            <a:endParaRPr lang="en-AU" sz="1200" dirty="0"/>
          </a:p>
          <a:p>
            <a:pPr marL="457200" indent="-457200">
              <a:defRPr/>
            </a:pPr>
            <a:r>
              <a:rPr lang="en-AU" sz="2000" dirty="0"/>
              <a:t>Agreement among principle HRM decision makers</a:t>
            </a:r>
          </a:p>
          <a:p>
            <a:pPr marL="457200" indent="-457200">
              <a:defRPr/>
            </a:pPr>
            <a:endParaRPr lang="en-AU" sz="2000" dirty="0"/>
          </a:p>
          <a:p>
            <a:pPr marL="457200" indent="-457200">
              <a:defRPr/>
            </a:pPr>
            <a:r>
              <a:rPr lang="en-AU" sz="2000" dirty="0"/>
              <a:t>Fairness of the HRM systems</a:t>
            </a:r>
            <a:endParaRPr lang="en-AU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0414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DC4B7-2F46-42B7-8B10-1B7243A0C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Strong HRM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60B6C-BD32-4413-A6C8-8D38C5B0C6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2189" y="921771"/>
            <a:ext cx="8319621" cy="4525963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AU" sz="2000" b="1" dirty="0"/>
              <a:t>Consensus</a:t>
            </a:r>
          </a:p>
          <a:p>
            <a:pPr>
              <a:defRPr/>
            </a:pPr>
            <a:r>
              <a:rPr lang="en-AU" sz="2000" b="1" dirty="0"/>
              <a:t>Establishing an effect over time whereby the effect occurs each time the entity is present, regardless of the form of interaction</a:t>
            </a:r>
          </a:p>
          <a:p>
            <a:pPr>
              <a:defRPr/>
            </a:pPr>
            <a:endParaRPr lang="en-AU" sz="1100" dirty="0"/>
          </a:p>
          <a:p>
            <a:pPr>
              <a:defRPr/>
            </a:pPr>
            <a:endParaRPr lang="en-AU" sz="1100" dirty="0"/>
          </a:p>
          <a:p>
            <a:pPr marL="457200" indent="-457200">
              <a:defRPr/>
            </a:pPr>
            <a:r>
              <a:rPr lang="en-AU" sz="1800" b="1" dirty="0"/>
              <a:t>Instrumentality</a:t>
            </a:r>
            <a:r>
              <a:rPr lang="en-AU" sz="1800" dirty="0"/>
              <a:t> – establishing an unambiguous perceived cause-effect relationship in the reference to HRM systems’ desired content-focused behaviours and associated employee consequences</a:t>
            </a:r>
          </a:p>
          <a:p>
            <a:pPr marL="457200" indent="-457200">
              <a:defRPr/>
            </a:pPr>
            <a:endParaRPr lang="en-AU" sz="1800" dirty="0"/>
          </a:p>
          <a:p>
            <a:pPr marL="457200" indent="-457200">
              <a:defRPr/>
            </a:pPr>
            <a:r>
              <a:rPr lang="en-AU" sz="1800" b="1" dirty="0"/>
              <a:t>Validity</a:t>
            </a:r>
            <a:r>
              <a:rPr lang="en-AU" sz="1800" dirty="0"/>
              <a:t>– HRM practices must display consistency between what they  claim to do and what they do</a:t>
            </a:r>
          </a:p>
          <a:p>
            <a:pPr marL="457200" indent="-457200">
              <a:defRPr/>
            </a:pPr>
            <a:endParaRPr lang="en-AU" sz="1800" dirty="0"/>
          </a:p>
          <a:p>
            <a:pPr marL="457200" indent="-457200">
              <a:defRPr/>
            </a:pPr>
            <a:r>
              <a:rPr lang="en-AU" sz="1800" b="1" dirty="0"/>
              <a:t>Consistency</a:t>
            </a:r>
            <a:r>
              <a:rPr lang="en-AU" sz="1800" dirty="0"/>
              <a:t>– convey compatibility and stability in the signals sent by HRM practices</a:t>
            </a:r>
            <a:endParaRPr lang="en-AU" sz="18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915817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B2B63-2658-4153-AF7E-AABC3879F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A6EAD-0CB6-4A97-9256-8D5CBBEBE6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2189" y="879567"/>
            <a:ext cx="8319621" cy="4525963"/>
          </a:xfrm>
        </p:spPr>
        <p:txBody>
          <a:bodyPr/>
          <a:lstStyle/>
          <a:p>
            <a:pPr>
              <a:defRPr/>
            </a:pPr>
            <a:r>
              <a:rPr lang="en-US" sz="2000" dirty="0"/>
              <a:t>Strategic HRM – HR activities and policies are integrated and deployed to achieve business strategy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2000" dirty="0"/>
              <a:t> </a:t>
            </a:r>
          </a:p>
          <a:p>
            <a:pPr>
              <a:defRPr/>
            </a:pPr>
            <a:r>
              <a:rPr lang="en-US" sz="2000" dirty="0"/>
              <a:t>The resource-based view of HRM offers insights into how HR practitioners can create and sustain competitive advantage through a firm’s human resources and offers an alterative to the positioning school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000" dirty="0"/>
          </a:p>
          <a:p>
            <a:pPr>
              <a:defRPr/>
            </a:pPr>
            <a:r>
              <a:rPr lang="en-US" sz="2000" dirty="0"/>
              <a:t>Approaches to HR content design include best practice and best fit approaches.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sz="2000" dirty="0"/>
          </a:p>
          <a:p>
            <a:pPr>
              <a:defRPr/>
            </a:pPr>
            <a:r>
              <a:rPr lang="en-US" sz="2000" dirty="0"/>
              <a:t>As well as HR content, HR still has to ensure that the process through which HR is enacted supports HR initiatives – this includes line manager readiness to support HR and top management team support for HRM. </a:t>
            </a:r>
            <a:endParaRPr lang="en-AU" sz="1800" dirty="0">
              <a:solidFill>
                <a:srgbClr val="FF0000"/>
              </a:solidFill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28196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73BD2-43C7-4829-9ECD-4917CA71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9354"/>
            <a:ext cx="8229600" cy="510825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dirty="0"/>
              <a:t>RESEARCH REFRESHER. </a:t>
            </a:r>
            <a:br>
              <a:rPr lang="en-US" dirty="0"/>
            </a:br>
            <a:r>
              <a:rPr lang="en-US" dirty="0"/>
              <a:t>IN BRIEF….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77942-6192-4916-94CD-86629B040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942536"/>
            <a:ext cx="8319621" cy="4814688"/>
          </a:xfrm>
        </p:spPr>
        <p:txBody>
          <a:bodyPr/>
          <a:lstStyle/>
          <a:p>
            <a:pPr>
              <a:lnSpc>
                <a:spcPct val="90000"/>
              </a:lnSpc>
              <a:buNone/>
              <a:defRPr/>
            </a:pPr>
            <a:r>
              <a:rPr lang="en-US" dirty="0"/>
              <a:t>“Theories are </a:t>
            </a:r>
            <a:r>
              <a:rPr lang="en-US" dirty="0" err="1"/>
              <a:t>generalisations</a:t>
            </a:r>
            <a:r>
              <a:rPr lang="en-US" dirty="0"/>
              <a:t> about what exists in the world around us and how components of that world fit together in patterns” O’Brien and Penna, 1998, p.3 </a:t>
            </a:r>
          </a:p>
          <a:p>
            <a:pPr>
              <a:lnSpc>
                <a:spcPct val="90000"/>
              </a:lnSpc>
              <a:buNone/>
              <a:defRPr/>
            </a:pPr>
            <a:endParaRPr lang="en-US" dirty="0"/>
          </a:p>
          <a:p>
            <a:pPr>
              <a:lnSpc>
                <a:spcPct val="90000"/>
              </a:lnSpc>
              <a:buNone/>
              <a:defRPr/>
            </a:pPr>
            <a:r>
              <a:rPr lang="en-US" dirty="0"/>
              <a:t>Theories – often </a:t>
            </a:r>
            <a:r>
              <a:rPr lang="en-US" dirty="0" err="1"/>
              <a:t>summarised</a:t>
            </a:r>
            <a:r>
              <a:rPr lang="en-US" dirty="0"/>
              <a:t> in the form of conceptual models – depict how things are reasoned to operate in practice. Empirical research tests theory, resulting in theoretical, empirical and practical contributions, as well as directions for future research and development. </a:t>
            </a:r>
          </a:p>
          <a:p>
            <a:pPr>
              <a:lnSpc>
                <a:spcPct val="90000"/>
              </a:lnSpc>
              <a:buNone/>
              <a:defRPr/>
            </a:pPr>
            <a:endParaRPr lang="en-US" dirty="0"/>
          </a:p>
          <a:p>
            <a:pPr>
              <a:lnSpc>
                <a:spcPct val="90000"/>
              </a:lnSpc>
              <a:buNone/>
              <a:defRPr/>
            </a:pPr>
            <a:r>
              <a:rPr lang="en-US" dirty="0"/>
              <a:t>Empirical research methods can be qualitative (typically interviews, observation…), quantitative (statistical) or a mix of both (mixed method). The research method is determined by the research questions/hypotheses of a study.</a:t>
            </a:r>
            <a:endParaRPr lang="en-AU" sz="2000" b="1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78408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A775D-E469-455C-97E2-1C5389EB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Strategic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36623-A3F6-4FE5-9928-8F9882F6CF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837364"/>
            <a:ext cx="8319621" cy="4525963"/>
          </a:xfrm>
        </p:spPr>
        <p:txBody>
          <a:bodyPr/>
          <a:lstStyle/>
          <a:p>
            <a:pPr>
              <a:lnSpc>
                <a:spcPct val="90000"/>
              </a:lnSpc>
              <a:buNone/>
            </a:pPr>
            <a:r>
              <a:rPr lang="en-US" altLang="en-US" dirty="0"/>
              <a:t>A process or approach to </a:t>
            </a:r>
            <a:r>
              <a:rPr lang="en-US" altLang="en-US" b="1" dirty="0"/>
              <a:t>addressing the competitive challenges </a:t>
            </a:r>
            <a:r>
              <a:rPr lang="en-US" altLang="en-US" dirty="0"/>
              <a:t>faced by an </a:t>
            </a:r>
            <a:r>
              <a:rPr lang="en-US" altLang="en-US" dirty="0" err="1"/>
              <a:t>organisation</a:t>
            </a:r>
            <a:r>
              <a:rPr lang="en-US" altLang="en-US" dirty="0"/>
              <a:t>. …the ‘pattern or plan that integrates an </a:t>
            </a:r>
            <a:r>
              <a:rPr lang="en-US" altLang="en-US" dirty="0" err="1"/>
              <a:t>organisation’s</a:t>
            </a:r>
            <a:r>
              <a:rPr lang="en-US" altLang="en-US" dirty="0"/>
              <a:t> major goals, policies and action sequences into a cohesive whole’ (Quinn, 1980).</a:t>
            </a:r>
          </a:p>
          <a:p>
            <a:pPr>
              <a:lnSpc>
                <a:spcPct val="90000"/>
              </a:lnSpc>
              <a:buNone/>
            </a:pPr>
            <a:endParaRPr lang="en-US" altLang="en-US" dirty="0"/>
          </a:p>
          <a:p>
            <a:pPr>
              <a:lnSpc>
                <a:spcPct val="90000"/>
              </a:lnSpc>
              <a:buNone/>
            </a:pPr>
            <a:r>
              <a:rPr lang="en-US" altLang="en-US" b="1" dirty="0"/>
              <a:t>Components:</a:t>
            </a:r>
          </a:p>
          <a:p>
            <a:pPr>
              <a:lnSpc>
                <a:spcPct val="90000"/>
              </a:lnSpc>
              <a:buNone/>
            </a:pPr>
            <a:r>
              <a:rPr lang="en-US" altLang="en-US" dirty="0">
                <a:solidFill>
                  <a:srgbClr val="D336C4"/>
                </a:solidFill>
              </a:rPr>
              <a:t>Strategic formulation </a:t>
            </a:r>
            <a:r>
              <a:rPr lang="en-US" altLang="en-US" dirty="0"/>
              <a:t>– the process of deciding on a strategic direction by defining a company’s mission and goals, its external opportunities and threats and its internal strengths </a:t>
            </a:r>
          </a:p>
          <a:p>
            <a:pPr>
              <a:lnSpc>
                <a:spcPct val="90000"/>
              </a:lnSpc>
              <a:buNone/>
            </a:pPr>
            <a:endParaRPr lang="en-US" altLang="en-US" dirty="0"/>
          </a:p>
          <a:p>
            <a:pPr>
              <a:lnSpc>
                <a:spcPct val="90000"/>
              </a:lnSpc>
              <a:buNone/>
            </a:pPr>
            <a:r>
              <a:rPr lang="en-US" altLang="en-US" dirty="0">
                <a:solidFill>
                  <a:srgbClr val="D336C4"/>
                </a:solidFill>
              </a:rPr>
              <a:t>Strategic implementation </a:t>
            </a:r>
            <a:r>
              <a:rPr lang="en-US" altLang="en-US" dirty="0"/>
              <a:t>– the process of devising structures and allocating resources to enact the strategy a company has chosen</a:t>
            </a:r>
            <a:endParaRPr lang="en-US" altLang="en-US" b="1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42489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EC443-F432-422B-88BA-4FB3E9AB8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Strategy?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6B0BF-A5F2-44A9-AB67-18ECB37B01E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buNone/>
              <a:defRPr/>
            </a:pPr>
            <a:r>
              <a:rPr lang="en-US" dirty="0"/>
              <a:t>Strategies define the direction in which an </a:t>
            </a:r>
            <a:r>
              <a:rPr lang="en-US" dirty="0" err="1"/>
              <a:t>organisation</a:t>
            </a:r>
            <a:r>
              <a:rPr lang="en-US" dirty="0"/>
              <a:t> intends to move and </a:t>
            </a:r>
            <a:r>
              <a:rPr lang="en-US" b="1" dirty="0"/>
              <a:t>establishes a framework for action </a:t>
            </a:r>
            <a:r>
              <a:rPr lang="en-US" dirty="0"/>
              <a:t>to achieve a particular strategy </a:t>
            </a:r>
          </a:p>
          <a:p>
            <a:pPr marL="0" indent="0">
              <a:lnSpc>
                <a:spcPct val="90000"/>
              </a:lnSpc>
              <a:buNone/>
              <a:defRPr/>
            </a:pPr>
            <a:endParaRPr lang="en-US" dirty="0"/>
          </a:p>
          <a:p>
            <a:pPr marL="0" indent="0">
              <a:lnSpc>
                <a:spcPct val="90000"/>
              </a:lnSpc>
              <a:buNone/>
              <a:defRPr/>
            </a:pPr>
            <a:r>
              <a:rPr lang="en-US" b="1" dirty="0" err="1">
                <a:solidFill>
                  <a:srgbClr val="D336C4"/>
                </a:solidFill>
              </a:rPr>
              <a:t>Capitalising</a:t>
            </a:r>
            <a:r>
              <a:rPr lang="en-US" dirty="0"/>
              <a:t> on strengths and opportunities</a:t>
            </a:r>
          </a:p>
          <a:p>
            <a:pPr marL="0" indent="0">
              <a:lnSpc>
                <a:spcPct val="90000"/>
              </a:lnSpc>
              <a:buNone/>
              <a:defRPr/>
            </a:pPr>
            <a:r>
              <a:rPr lang="en-US" dirty="0"/>
              <a:t> </a:t>
            </a:r>
          </a:p>
          <a:p>
            <a:pPr marL="0" indent="0">
              <a:lnSpc>
                <a:spcPct val="90000"/>
              </a:lnSpc>
              <a:buNone/>
              <a:defRPr/>
            </a:pPr>
            <a:r>
              <a:rPr lang="en-US" b="1" dirty="0" err="1">
                <a:solidFill>
                  <a:srgbClr val="D336C4"/>
                </a:solidFill>
              </a:rPr>
              <a:t>Minimising</a:t>
            </a:r>
            <a:r>
              <a:rPr lang="en-US" dirty="0"/>
              <a:t> weaknesses and threats</a:t>
            </a:r>
            <a:endParaRPr lang="en-US" altLang="en-US" b="1" dirty="0"/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4C4824-02EF-4EEA-B1AD-C852C360B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7920" y="3339759"/>
            <a:ext cx="2176611" cy="225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931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614D0-CE54-487D-97F3-48A2C1F8B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Strategy?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A8B9E-D743-48D2-9702-A3C2384BD14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buNone/>
              <a:defRPr/>
            </a:pPr>
            <a:r>
              <a:rPr lang="en-US" dirty="0"/>
              <a:t>Chandler (1962) </a:t>
            </a:r>
          </a:p>
          <a:p>
            <a:pPr>
              <a:lnSpc>
                <a:spcPct val="90000"/>
              </a:lnSpc>
              <a:defRPr/>
            </a:pPr>
            <a:r>
              <a:rPr lang="en-US" dirty="0"/>
              <a:t>Basic long-term goals &amp; objectives of an enterprise i.e. </a:t>
            </a:r>
            <a:r>
              <a:rPr lang="en-US" dirty="0">
                <a:solidFill>
                  <a:srgbClr val="D336C4"/>
                </a:solidFill>
              </a:rPr>
              <a:t>DIRECTION</a:t>
            </a:r>
            <a:r>
              <a:rPr lang="en-US" dirty="0"/>
              <a:t> </a:t>
            </a:r>
          </a:p>
          <a:p>
            <a:pPr>
              <a:lnSpc>
                <a:spcPct val="90000"/>
              </a:lnSpc>
              <a:defRPr/>
            </a:pPr>
            <a:r>
              <a:rPr lang="en-US" dirty="0"/>
              <a:t>Adoption of courses of action i.e. </a:t>
            </a:r>
            <a:r>
              <a:rPr lang="en-US" dirty="0">
                <a:solidFill>
                  <a:srgbClr val="D336C4"/>
                </a:solidFill>
              </a:rPr>
              <a:t>ACTION</a:t>
            </a:r>
            <a:r>
              <a:rPr lang="en-US" dirty="0"/>
              <a:t> </a:t>
            </a:r>
          </a:p>
          <a:p>
            <a:pPr>
              <a:lnSpc>
                <a:spcPct val="90000"/>
              </a:lnSpc>
              <a:defRPr/>
            </a:pPr>
            <a:r>
              <a:rPr lang="en-US" dirty="0"/>
              <a:t>Allocation of resources needed to carry out goals </a:t>
            </a:r>
          </a:p>
          <a:p>
            <a:pPr marL="0" indent="0">
              <a:lnSpc>
                <a:spcPct val="90000"/>
              </a:lnSpc>
              <a:buNone/>
              <a:defRPr/>
            </a:pPr>
            <a:endParaRPr lang="en-US" dirty="0"/>
          </a:p>
          <a:p>
            <a:pPr marL="0" indent="0">
              <a:lnSpc>
                <a:spcPct val="90000"/>
              </a:lnSpc>
              <a:buNone/>
              <a:defRPr/>
            </a:pPr>
            <a:r>
              <a:rPr lang="en-US" dirty="0"/>
              <a:t>Porter (1979, 1980, 1985) </a:t>
            </a:r>
          </a:p>
          <a:p>
            <a:pPr>
              <a:lnSpc>
                <a:spcPct val="90000"/>
              </a:lnSpc>
              <a:defRPr/>
            </a:pPr>
            <a:r>
              <a:rPr lang="en-US" dirty="0"/>
              <a:t>Positioning- defining a company’s position relative to its competitors in the industry</a:t>
            </a:r>
          </a:p>
          <a:p>
            <a:pPr lvl="1">
              <a:lnSpc>
                <a:spcPct val="90000"/>
              </a:lnSpc>
              <a:defRPr/>
            </a:pPr>
            <a:r>
              <a:rPr lang="en-US" dirty="0"/>
              <a:t>where to compete, on what criteria, with what resources</a:t>
            </a:r>
            <a:endParaRPr lang="en-US" altLang="en-US" b="1" dirty="0"/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CA9929-1517-4862-B9A2-8596B222B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3596" y="141896"/>
            <a:ext cx="1876425" cy="143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86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614D0-CE54-487D-97F3-48A2C1F8B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Strategy?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6201EE6-5D1C-4187-BA75-821878612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" y="801883"/>
            <a:ext cx="8483600" cy="512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1896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F237E-FD2C-4FC1-8024-B425EE0D8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Types of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2B110-6EA5-4942-B11B-C8BEEB646A6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b="1" dirty="0"/>
              <a:t>DIRECTIONAL (CORPORATE LEVEL) STRATEGIES </a:t>
            </a:r>
            <a:r>
              <a:rPr lang="en-US" dirty="0">
                <a:solidFill>
                  <a:srgbClr val="D336C4"/>
                </a:solidFill>
              </a:rPr>
              <a:t>Where do we compete? What business are we in? </a:t>
            </a:r>
          </a:p>
          <a:p>
            <a:pPr>
              <a:defRPr/>
            </a:pPr>
            <a:r>
              <a:rPr lang="en-US" b="1" dirty="0"/>
              <a:t>Concentration strategies </a:t>
            </a:r>
          </a:p>
          <a:p>
            <a:pPr lvl="1">
              <a:defRPr/>
            </a:pPr>
            <a:r>
              <a:rPr lang="en-US" dirty="0"/>
              <a:t>Maintain strong relevant skill base Internal growth 	strategies</a:t>
            </a:r>
          </a:p>
          <a:p>
            <a:pPr lvl="1">
              <a:defRPr/>
            </a:pPr>
            <a:r>
              <a:rPr lang="en-US" dirty="0"/>
              <a:t>Transferring staff into different markets </a:t>
            </a:r>
          </a:p>
          <a:p>
            <a:pPr>
              <a:defRPr/>
            </a:pPr>
            <a:r>
              <a:rPr lang="en-US" b="1" dirty="0"/>
              <a:t>External growth strategies </a:t>
            </a:r>
          </a:p>
          <a:p>
            <a:pPr lvl="1">
              <a:defRPr/>
            </a:pPr>
            <a:r>
              <a:rPr lang="en-US" dirty="0"/>
              <a:t>Aligning cultures and practices </a:t>
            </a:r>
          </a:p>
          <a:p>
            <a:pPr>
              <a:defRPr/>
            </a:pPr>
            <a:r>
              <a:rPr lang="en-US" b="1" dirty="0"/>
              <a:t>Divestment or downsizing (outsourcing) strategies</a:t>
            </a:r>
          </a:p>
          <a:p>
            <a:pPr lvl="1">
              <a:defRPr/>
            </a:pPr>
            <a:r>
              <a:rPr lang="en-US" dirty="0"/>
              <a:t>Outsourcing certain functions (HR/Finance)</a:t>
            </a:r>
            <a:endParaRPr lang="en-AU" dirty="0"/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43443E-7C54-4F37-BE52-5B919E67D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412" y="5175592"/>
            <a:ext cx="2543175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790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F237E-FD2C-4FC1-8024-B425EE0D8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Types of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2B110-6EA5-4942-B11B-C8BEEB646A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2189" y="1006177"/>
            <a:ext cx="8319621" cy="4525963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b="1" dirty="0"/>
              <a:t>COMPETITIVE STRATEGIES </a:t>
            </a:r>
          </a:p>
          <a:p>
            <a:pPr>
              <a:defRPr/>
            </a:pPr>
            <a:r>
              <a:rPr lang="en-US" dirty="0">
                <a:solidFill>
                  <a:srgbClr val="D336C4"/>
                </a:solidFill>
              </a:rPr>
              <a:t>How do we compete in that business? </a:t>
            </a:r>
          </a:p>
          <a:p>
            <a:pPr>
              <a:defRPr/>
            </a:pPr>
            <a:r>
              <a:rPr lang="en-US" dirty="0"/>
              <a:t>Generic strategic types </a:t>
            </a:r>
          </a:p>
          <a:p>
            <a:pPr lvl="1">
              <a:defRPr/>
            </a:pPr>
            <a:r>
              <a:rPr lang="en-US" dirty="0"/>
              <a:t>Cost </a:t>
            </a:r>
          </a:p>
          <a:p>
            <a:pPr lvl="1">
              <a:defRPr/>
            </a:pPr>
            <a:r>
              <a:rPr lang="en-US" dirty="0"/>
              <a:t>Quality </a:t>
            </a:r>
          </a:p>
          <a:p>
            <a:pPr lvl="1">
              <a:defRPr/>
            </a:pPr>
            <a:r>
              <a:rPr lang="en-US" dirty="0"/>
              <a:t>Innovation</a:t>
            </a:r>
          </a:p>
          <a:p>
            <a:pPr lvl="1">
              <a:defRPr/>
            </a:pPr>
            <a:endParaRPr lang="en-US" sz="2400" dirty="0"/>
          </a:p>
          <a:p>
            <a:pPr marL="457200" lvl="1" indent="0">
              <a:buNone/>
              <a:defRPr/>
            </a:pPr>
            <a:r>
              <a:rPr lang="en-US" sz="2400" b="1" dirty="0"/>
              <a:t>Strategic choice </a:t>
            </a:r>
          </a:p>
          <a:p>
            <a:pPr lvl="1">
              <a:defRPr/>
            </a:pPr>
            <a:r>
              <a:rPr lang="en-US" dirty="0"/>
              <a:t>The </a:t>
            </a:r>
            <a:r>
              <a:rPr lang="en-US" dirty="0" err="1"/>
              <a:t>organisation’s</a:t>
            </a:r>
            <a:r>
              <a:rPr lang="en-US" dirty="0"/>
              <a:t> strategy; the ways an </a:t>
            </a:r>
            <a:r>
              <a:rPr lang="en-US" dirty="0" err="1"/>
              <a:t>organisation</a:t>
            </a:r>
            <a:r>
              <a:rPr lang="en-US" dirty="0"/>
              <a:t> will attempt to fulfill its mission and achieve its long-term goals. </a:t>
            </a:r>
          </a:p>
          <a:p>
            <a:pPr lvl="1">
              <a:defRPr/>
            </a:pPr>
            <a:r>
              <a:rPr lang="en-US" dirty="0"/>
              <a:t>But these choices are bounded by contingencies such as industry, markets and competitors, technology </a:t>
            </a:r>
            <a:r>
              <a:rPr lang="en-US" dirty="0" err="1"/>
              <a:t>etc</a:t>
            </a:r>
            <a:endParaRPr lang="en-AU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7784E4-F0CC-4A38-AF0D-ED2AE946E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362" y="2194560"/>
            <a:ext cx="3525275" cy="1972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41616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_1">
  <a:themeElements>
    <a:clrScheme name="Monash Colour Palette">
      <a:dk1>
        <a:sysClr val="windowText" lastClr="000000"/>
      </a:dk1>
      <a:lt1>
        <a:sysClr val="window" lastClr="FFFFFF"/>
      </a:lt1>
      <a:dk2>
        <a:srgbClr val="006DAE"/>
      </a:dk2>
      <a:lt2>
        <a:srgbClr val="939597"/>
      </a:lt2>
      <a:accent1>
        <a:srgbClr val="E3E5E5"/>
      </a:accent1>
      <a:accent2>
        <a:srgbClr val="ECECEC"/>
      </a:accent2>
      <a:accent3>
        <a:srgbClr val="FF002B"/>
      </a:accent3>
      <a:accent4>
        <a:srgbClr val="00AC3E"/>
      </a:accent4>
      <a:accent5>
        <a:srgbClr val="009FDA"/>
      </a:accent5>
      <a:accent6>
        <a:srgbClr val="8177E7"/>
      </a:accent6>
      <a:hlink>
        <a:srgbClr val="EE64A4"/>
      </a:hlink>
      <a:folHlink>
        <a:srgbClr val="FC622E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le slide_2">
  <a:themeElements>
    <a:clrScheme name="Monash Black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Standard slide">
  <a:themeElements>
    <a:clrScheme name="Monash University">
      <a:dk1>
        <a:srgbClr val="000000"/>
      </a:dk1>
      <a:lt1>
        <a:srgbClr val="FFFFFF"/>
      </a:lt1>
      <a:dk2>
        <a:srgbClr val="006DAE"/>
      </a:dk2>
      <a:lt2>
        <a:srgbClr val="CCCCCC"/>
      </a:lt2>
      <a:accent1>
        <a:srgbClr val="FF002B"/>
      </a:accent1>
      <a:accent2>
        <a:srgbClr val="FC622E"/>
      </a:accent2>
      <a:accent3>
        <a:srgbClr val="829356"/>
      </a:accent3>
      <a:accent4>
        <a:srgbClr val="00AC3E"/>
      </a:accent4>
      <a:accent5>
        <a:srgbClr val="009FDA"/>
      </a:accent5>
      <a:accent6>
        <a:srgbClr val="8177E7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Section break 2">
  <a:themeElements>
    <a:clrScheme name="Monash Colour Palette">
      <a:dk1>
        <a:sysClr val="windowText" lastClr="000000"/>
      </a:dk1>
      <a:lt1>
        <a:sysClr val="window" lastClr="FFFFFF"/>
      </a:lt1>
      <a:dk2>
        <a:srgbClr val="006DAE"/>
      </a:dk2>
      <a:lt2>
        <a:srgbClr val="939597"/>
      </a:lt2>
      <a:accent1>
        <a:srgbClr val="E3E5E5"/>
      </a:accent1>
      <a:accent2>
        <a:srgbClr val="ECECEC"/>
      </a:accent2>
      <a:accent3>
        <a:srgbClr val="FF002B"/>
      </a:accent3>
      <a:accent4>
        <a:srgbClr val="00AC3E"/>
      </a:accent4>
      <a:accent5>
        <a:srgbClr val="009FDA"/>
      </a:accent5>
      <a:accent6>
        <a:srgbClr val="8177E7"/>
      </a:accent6>
      <a:hlink>
        <a:srgbClr val="EE64A4"/>
      </a:hlink>
      <a:folHlink>
        <a:srgbClr val="FC622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 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1347</TotalTime>
  <Words>1511</Words>
  <Application>Microsoft Office PowerPoint</Application>
  <PresentationFormat>On-screen Show (4:3)</PresentationFormat>
  <Paragraphs>182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Arial</vt:lpstr>
      <vt:lpstr>Arial Narrow</vt:lpstr>
      <vt:lpstr>Calibri</vt:lpstr>
      <vt:lpstr>Times New Roman</vt:lpstr>
      <vt:lpstr>Wingdings</vt:lpstr>
      <vt:lpstr>Title slide_1</vt:lpstr>
      <vt:lpstr>Title slide_2</vt:lpstr>
      <vt:lpstr>1_Standard slide</vt:lpstr>
      <vt:lpstr>Section break 2</vt:lpstr>
      <vt:lpstr>Section break 1</vt:lpstr>
      <vt:lpstr>4_Custom Design</vt:lpstr>
      <vt:lpstr>MGB2340</vt:lpstr>
      <vt:lpstr>Learning Outcomes</vt:lpstr>
      <vt:lpstr>RESEARCH REFRESHER.  IN BRIEF…. </vt:lpstr>
      <vt:lpstr>Strategic Management</vt:lpstr>
      <vt:lpstr>What is Strategy?</vt:lpstr>
      <vt:lpstr>What is Strategy?</vt:lpstr>
      <vt:lpstr>What is Strategy?</vt:lpstr>
      <vt:lpstr>Types of Strategy</vt:lpstr>
      <vt:lpstr>Types of Strategy</vt:lpstr>
      <vt:lpstr>HR and the Strategic Management Process</vt:lpstr>
      <vt:lpstr>HR and the Strategic Management Process</vt:lpstr>
      <vt:lpstr>The Resource Based View (RBV)</vt:lpstr>
      <vt:lpstr>PowerPoint Presentation</vt:lpstr>
      <vt:lpstr>Definitions of SHRM</vt:lpstr>
      <vt:lpstr>Approaches to SHRM</vt:lpstr>
      <vt:lpstr>Approaches to SHRM</vt:lpstr>
      <vt:lpstr>Approaches to SHRM</vt:lpstr>
      <vt:lpstr>Approaches to SHRM</vt:lpstr>
      <vt:lpstr>Issues and Tensions in HRM</vt:lpstr>
      <vt:lpstr>Issues and Tensions in HRM</vt:lpstr>
      <vt:lpstr>Issues and Tensions in HRM</vt:lpstr>
      <vt:lpstr>A Strategy for HR</vt:lpstr>
      <vt:lpstr>Strong HRM</vt:lpstr>
      <vt:lpstr>Strong HRM</vt:lpstr>
      <vt:lpstr>Strong HRM</vt:lpstr>
      <vt:lpstr>Summary</vt:lpstr>
    </vt:vector>
  </TitlesOfParts>
  <Company>Monash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(30pt Arial Narrow)</dc:title>
  <dc:creator>Microsoft Office User</dc:creator>
  <cp:lastModifiedBy>Robbie Coleman</cp:lastModifiedBy>
  <cp:revision>113</cp:revision>
  <cp:lastPrinted>2016-03-02T22:29:47Z</cp:lastPrinted>
  <dcterms:created xsi:type="dcterms:W3CDTF">2015-12-11T00:28:24Z</dcterms:created>
  <dcterms:modified xsi:type="dcterms:W3CDTF">2018-02-09T00:47:24Z</dcterms:modified>
</cp:coreProperties>
</file>

<file path=docProps/thumbnail.jpeg>
</file>